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Manrope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317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32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486978"/>
            <a:ext cx="4441388" cy="426244"/>
          </a:xfrm>
          <a:prstGeom prst="roundRect">
            <a:avLst>
              <a:gd name="adj" fmla="val 6386"/>
            </a:avLst>
          </a:prstGeom>
          <a:solidFill>
            <a:srgbClr val="391F13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2554962"/>
            <a:ext cx="416921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VIRTUAL INTERNSHIP 6.0 – INFOSYS SPRINGBOARD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80190" y="300394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Home Energy Management System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6280190" y="476166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Presented by: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Mounika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79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Under the Guidance of Dr. T. Premalatha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23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01847"/>
            <a:ext cx="601372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For your valuable time and attention.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5663" y="1059180"/>
            <a:ext cx="6450449" cy="389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1 Overview: Authentication Module</a:t>
            </a:r>
            <a:endParaRPr lang="en-US" sz="2450" dirty="0"/>
          </a:p>
        </p:txBody>
      </p:sp>
      <p:sp>
        <p:nvSpPr>
          <p:cNvPr id="4" name="Shape 1"/>
          <p:cNvSpPr/>
          <p:nvPr/>
        </p:nvSpPr>
        <p:spPr>
          <a:xfrm>
            <a:off x="545663" y="1609606"/>
            <a:ext cx="8052673" cy="1371838"/>
          </a:xfrm>
          <a:prstGeom prst="roundRect">
            <a:avLst>
              <a:gd name="adj" fmla="val 7999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522803" y="1609606"/>
            <a:ext cx="91440" cy="1371838"/>
          </a:xfrm>
          <a:prstGeom prst="roundRect">
            <a:avLst>
              <a:gd name="adj" fmla="val 25580"/>
            </a:avLst>
          </a:prstGeom>
          <a:solidFill>
            <a:srgbClr val="84482D"/>
          </a:solidFill>
          <a:ln/>
        </p:spPr>
      </p:sp>
      <p:sp>
        <p:nvSpPr>
          <p:cNvPr id="6" name="Text 3"/>
          <p:cNvSpPr/>
          <p:nvPr/>
        </p:nvSpPr>
        <p:spPr>
          <a:xfrm>
            <a:off x="792956" y="1788319"/>
            <a:ext cx="1949172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Purpose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92956" y="2096214"/>
            <a:ext cx="7626667" cy="63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Validate user identity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Manage logins and roles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Ensure secure access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545663" y="3013607"/>
            <a:ext cx="8052673" cy="1619845"/>
          </a:xfrm>
          <a:prstGeom prst="roundRect">
            <a:avLst>
              <a:gd name="adj" fmla="val 6774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2803" y="3013607"/>
            <a:ext cx="91440" cy="1619845"/>
          </a:xfrm>
          <a:prstGeom prst="roundRect">
            <a:avLst>
              <a:gd name="adj" fmla="val 25580"/>
            </a:avLst>
          </a:prstGeom>
          <a:solidFill>
            <a:srgbClr val="84482D"/>
          </a:solidFill>
          <a:ln/>
        </p:spPr>
      </p:sp>
      <p:sp>
        <p:nvSpPr>
          <p:cNvPr id="10" name="Text 7"/>
          <p:cNvSpPr/>
          <p:nvPr/>
        </p:nvSpPr>
        <p:spPr>
          <a:xfrm>
            <a:off x="792956" y="3192320"/>
            <a:ext cx="1949172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Main Components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92956" y="3500215"/>
            <a:ext cx="7626667" cy="842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AuthController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AuthService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UserRepository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 (Model)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545663" y="4628116"/>
            <a:ext cx="8052673" cy="1371838"/>
          </a:xfrm>
          <a:prstGeom prst="roundRect">
            <a:avLst>
              <a:gd name="adj" fmla="val 7999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522803" y="4628116"/>
            <a:ext cx="91440" cy="1371838"/>
          </a:xfrm>
          <a:prstGeom prst="roundRect">
            <a:avLst>
              <a:gd name="adj" fmla="val 25580"/>
            </a:avLst>
          </a:prstGeom>
          <a:solidFill>
            <a:srgbClr val="84482D"/>
          </a:solidFill>
          <a:ln/>
        </p:spPr>
      </p:sp>
      <p:sp>
        <p:nvSpPr>
          <p:cNvPr id="14" name="Text 11"/>
          <p:cNvSpPr/>
          <p:nvPr/>
        </p:nvSpPr>
        <p:spPr>
          <a:xfrm>
            <a:off x="792956" y="4806829"/>
            <a:ext cx="1949172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Functions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792956" y="5114724"/>
            <a:ext cx="7626667" cy="6315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 login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Password validation</a:t>
            </a:r>
            <a:endParaRPr lang="en-US" sz="1200" dirty="0"/>
          </a:p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Role-based access</a:t>
            </a:r>
            <a:endParaRPr lang="en-US" sz="1200" dirty="0"/>
          </a:p>
        </p:txBody>
      </p:sp>
      <p:sp>
        <p:nvSpPr>
          <p:cNvPr id="16" name="Shape 13"/>
          <p:cNvSpPr/>
          <p:nvPr/>
        </p:nvSpPr>
        <p:spPr>
          <a:xfrm>
            <a:off x="545663" y="6032117"/>
            <a:ext cx="8052673" cy="875824"/>
          </a:xfrm>
          <a:prstGeom prst="roundRect">
            <a:avLst>
              <a:gd name="adj" fmla="val 12529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sp>
        <p:nvSpPr>
          <p:cNvPr id="17" name="Shape 14"/>
          <p:cNvSpPr/>
          <p:nvPr/>
        </p:nvSpPr>
        <p:spPr>
          <a:xfrm>
            <a:off x="522803" y="6032117"/>
            <a:ext cx="91440" cy="875824"/>
          </a:xfrm>
          <a:prstGeom prst="roundRect">
            <a:avLst>
              <a:gd name="adj" fmla="val 25580"/>
            </a:avLst>
          </a:prstGeom>
          <a:solidFill>
            <a:srgbClr val="84482D"/>
          </a:solidFill>
          <a:ln/>
        </p:spPr>
      </p:sp>
      <p:sp>
        <p:nvSpPr>
          <p:cNvPr id="18" name="Text 15"/>
          <p:cNvSpPr/>
          <p:nvPr/>
        </p:nvSpPr>
        <p:spPr>
          <a:xfrm>
            <a:off x="792956" y="6210830"/>
            <a:ext cx="1949172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792956" y="6518725"/>
            <a:ext cx="7626667" cy="210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2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Login success / error response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85492" y="965002"/>
            <a:ext cx="5774174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2 Overview: Smart Device Management</a:t>
            </a:r>
            <a:endParaRPr lang="en-US" sz="1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5492" y="1460897"/>
            <a:ext cx="4176712" cy="417671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475815" y="1649135"/>
            <a:ext cx="4176712" cy="1236107"/>
          </a:xfrm>
          <a:prstGeom prst="roundRect">
            <a:avLst>
              <a:gd name="adj" fmla="val 5918"/>
            </a:avLst>
          </a:prstGeom>
          <a:solidFill>
            <a:srgbClr val="212326"/>
          </a:solidFill>
          <a:ln/>
        </p:spPr>
      </p:sp>
      <p:sp>
        <p:nvSpPr>
          <p:cNvPr id="5" name="Shape 2"/>
          <p:cNvSpPr/>
          <p:nvPr/>
        </p:nvSpPr>
        <p:spPr>
          <a:xfrm>
            <a:off x="7475815" y="1633895"/>
            <a:ext cx="4176712" cy="60960"/>
          </a:xfrm>
          <a:prstGeom prst="roundRect">
            <a:avLst>
              <a:gd name="adj" fmla="val 30881"/>
            </a:avLst>
          </a:prstGeom>
          <a:solidFill>
            <a:srgbClr val="84482D"/>
          </a:solidFill>
          <a:ln/>
        </p:spPr>
      </p:sp>
      <p:sp>
        <p:nvSpPr>
          <p:cNvPr id="6" name="Shape 3"/>
          <p:cNvSpPr/>
          <p:nvPr/>
        </p:nvSpPr>
        <p:spPr>
          <a:xfrm>
            <a:off x="9375934" y="1460897"/>
            <a:ext cx="376476" cy="376476"/>
          </a:xfrm>
          <a:prstGeom prst="roundRect">
            <a:avLst>
              <a:gd name="adj" fmla="val 242884"/>
            </a:avLst>
          </a:prstGeom>
          <a:solidFill>
            <a:srgbClr val="84482D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8924" y="1573768"/>
            <a:ext cx="150495" cy="15049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16547" y="1962864"/>
            <a:ext cx="1568648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Purpose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7616547" y="2228374"/>
            <a:ext cx="3895249" cy="467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Manage smart home devices</a:t>
            </a:r>
            <a:endParaRPr lang="en-US" sz="950" dirty="0"/>
          </a:p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Control ON / OFF states</a:t>
            </a:r>
            <a:endParaRPr lang="en-US" sz="950" dirty="0"/>
          </a:p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Maintain device status</a:t>
            </a:r>
            <a:endParaRPr lang="en-US" sz="950" dirty="0"/>
          </a:p>
        </p:txBody>
      </p:sp>
      <p:sp>
        <p:nvSpPr>
          <p:cNvPr id="10" name="Shape 6"/>
          <p:cNvSpPr/>
          <p:nvPr/>
        </p:nvSpPr>
        <p:spPr>
          <a:xfrm>
            <a:off x="7475815" y="3094600"/>
            <a:ext cx="4176712" cy="1416248"/>
          </a:xfrm>
          <a:prstGeom prst="roundRect">
            <a:avLst>
              <a:gd name="adj" fmla="val 5165"/>
            </a:avLst>
          </a:prstGeom>
          <a:solidFill>
            <a:srgbClr val="212326"/>
          </a:solidFill>
          <a:ln/>
        </p:spPr>
      </p:sp>
      <p:sp>
        <p:nvSpPr>
          <p:cNvPr id="11" name="Shape 7"/>
          <p:cNvSpPr/>
          <p:nvPr/>
        </p:nvSpPr>
        <p:spPr>
          <a:xfrm>
            <a:off x="7475815" y="3079360"/>
            <a:ext cx="4176712" cy="60960"/>
          </a:xfrm>
          <a:prstGeom prst="roundRect">
            <a:avLst>
              <a:gd name="adj" fmla="val 30881"/>
            </a:avLst>
          </a:prstGeom>
          <a:solidFill>
            <a:srgbClr val="84482D"/>
          </a:solidFill>
          <a:ln/>
        </p:spPr>
      </p:sp>
      <p:sp>
        <p:nvSpPr>
          <p:cNvPr id="12" name="Shape 8"/>
          <p:cNvSpPr/>
          <p:nvPr/>
        </p:nvSpPr>
        <p:spPr>
          <a:xfrm>
            <a:off x="9375934" y="2906363"/>
            <a:ext cx="376476" cy="376476"/>
          </a:xfrm>
          <a:prstGeom prst="roundRect">
            <a:avLst>
              <a:gd name="adj" fmla="val 242884"/>
            </a:avLst>
          </a:prstGeom>
          <a:solidFill>
            <a:srgbClr val="84482D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8924" y="3019234"/>
            <a:ext cx="150495" cy="15049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16547" y="3408330"/>
            <a:ext cx="1568648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Main Components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7616547" y="3673840"/>
            <a:ext cx="3895249" cy="6237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DeviceController</a:t>
            </a:r>
            <a:endParaRPr lang="en-US" sz="950" dirty="0"/>
          </a:p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DeviceService</a:t>
            </a:r>
            <a:endParaRPr lang="en-US" sz="950" dirty="0"/>
          </a:p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DeviceRepository</a:t>
            </a:r>
            <a:endParaRPr lang="en-US" sz="950" dirty="0"/>
          </a:p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Device (Model)</a:t>
            </a:r>
            <a:endParaRPr lang="en-US" sz="950" dirty="0"/>
          </a:p>
        </p:txBody>
      </p:sp>
      <p:sp>
        <p:nvSpPr>
          <p:cNvPr id="16" name="Shape 11"/>
          <p:cNvSpPr/>
          <p:nvPr/>
        </p:nvSpPr>
        <p:spPr>
          <a:xfrm>
            <a:off x="7475815" y="4696014"/>
            <a:ext cx="4176712" cy="1055965"/>
          </a:xfrm>
          <a:prstGeom prst="roundRect">
            <a:avLst>
              <a:gd name="adj" fmla="val 6928"/>
            </a:avLst>
          </a:prstGeom>
          <a:solidFill>
            <a:srgbClr val="212326"/>
          </a:solidFill>
          <a:ln/>
        </p:spPr>
      </p:sp>
      <p:sp>
        <p:nvSpPr>
          <p:cNvPr id="17" name="Shape 12"/>
          <p:cNvSpPr/>
          <p:nvPr/>
        </p:nvSpPr>
        <p:spPr>
          <a:xfrm>
            <a:off x="7475815" y="4680774"/>
            <a:ext cx="4176712" cy="60960"/>
          </a:xfrm>
          <a:prstGeom prst="roundRect">
            <a:avLst>
              <a:gd name="adj" fmla="val 30881"/>
            </a:avLst>
          </a:prstGeom>
          <a:solidFill>
            <a:srgbClr val="84482D"/>
          </a:solidFill>
          <a:ln/>
        </p:spPr>
      </p:sp>
      <p:sp>
        <p:nvSpPr>
          <p:cNvPr id="18" name="Shape 13"/>
          <p:cNvSpPr/>
          <p:nvPr/>
        </p:nvSpPr>
        <p:spPr>
          <a:xfrm>
            <a:off x="9375934" y="4507776"/>
            <a:ext cx="376476" cy="376476"/>
          </a:xfrm>
          <a:prstGeom prst="roundRect">
            <a:avLst>
              <a:gd name="adj" fmla="val 242884"/>
            </a:avLst>
          </a:prstGeom>
          <a:solidFill>
            <a:srgbClr val="84482D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8924" y="4620648"/>
            <a:ext cx="150495" cy="15049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616547" y="5009744"/>
            <a:ext cx="1568648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Functions</a:t>
            </a:r>
            <a:endParaRPr lang="en-US" sz="1200" dirty="0"/>
          </a:p>
        </p:txBody>
      </p:sp>
      <p:sp>
        <p:nvSpPr>
          <p:cNvPr id="21" name="Text 15"/>
          <p:cNvSpPr/>
          <p:nvPr/>
        </p:nvSpPr>
        <p:spPr>
          <a:xfrm>
            <a:off x="7616547" y="5275253"/>
            <a:ext cx="3895249" cy="311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 / Update / Delete devices</a:t>
            </a:r>
            <a:endParaRPr lang="en-US" sz="950" dirty="0"/>
          </a:p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Control device operations</a:t>
            </a:r>
            <a:endParaRPr lang="en-US" sz="950" dirty="0"/>
          </a:p>
        </p:txBody>
      </p:sp>
      <p:sp>
        <p:nvSpPr>
          <p:cNvPr id="22" name="Shape 16"/>
          <p:cNvSpPr/>
          <p:nvPr/>
        </p:nvSpPr>
        <p:spPr>
          <a:xfrm>
            <a:off x="7475815" y="5985532"/>
            <a:ext cx="4176712" cy="1055965"/>
          </a:xfrm>
          <a:prstGeom prst="roundRect">
            <a:avLst>
              <a:gd name="adj" fmla="val 6928"/>
            </a:avLst>
          </a:prstGeom>
          <a:solidFill>
            <a:srgbClr val="212326"/>
          </a:solidFill>
          <a:ln/>
        </p:spPr>
      </p:sp>
      <p:sp>
        <p:nvSpPr>
          <p:cNvPr id="23" name="Shape 17"/>
          <p:cNvSpPr/>
          <p:nvPr/>
        </p:nvSpPr>
        <p:spPr>
          <a:xfrm>
            <a:off x="7475815" y="5970292"/>
            <a:ext cx="4176712" cy="60960"/>
          </a:xfrm>
          <a:prstGeom prst="roundRect">
            <a:avLst>
              <a:gd name="adj" fmla="val 30881"/>
            </a:avLst>
          </a:prstGeom>
          <a:solidFill>
            <a:srgbClr val="84482D"/>
          </a:solidFill>
          <a:ln/>
        </p:spPr>
      </p:sp>
      <p:sp>
        <p:nvSpPr>
          <p:cNvPr id="24" name="Shape 18"/>
          <p:cNvSpPr/>
          <p:nvPr/>
        </p:nvSpPr>
        <p:spPr>
          <a:xfrm>
            <a:off x="9375934" y="5797294"/>
            <a:ext cx="376476" cy="376476"/>
          </a:xfrm>
          <a:prstGeom prst="roundRect">
            <a:avLst>
              <a:gd name="adj" fmla="val 242884"/>
            </a:avLst>
          </a:prstGeom>
          <a:solidFill>
            <a:srgbClr val="84482D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8924" y="5910166"/>
            <a:ext cx="150495" cy="150495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16547" y="6299262"/>
            <a:ext cx="1568648" cy="196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BDA189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Outputs</a:t>
            </a:r>
            <a:endParaRPr lang="en-US" sz="1200" dirty="0"/>
          </a:p>
        </p:txBody>
      </p:sp>
      <p:sp>
        <p:nvSpPr>
          <p:cNvPr id="27" name="Text 20"/>
          <p:cNvSpPr/>
          <p:nvPr/>
        </p:nvSpPr>
        <p:spPr>
          <a:xfrm>
            <a:off x="7616547" y="6564771"/>
            <a:ext cx="3895249" cy="311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Real-time device status updates</a:t>
            </a:r>
            <a:endParaRPr lang="en-US" sz="950" dirty="0"/>
          </a:p>
          <a:p>
            <a:pPr algn="l" marL="342900" indent="-342900">
              <a:lnSpc>
                <a:spcPts val="1200"/>
              </a:lnSpc>
              <a:buSzPct val="100000"/>
              <a:buChar char="•"/>
            </a:pPr>
            <a:r>
              <a:rPr lang="en-US" sz="9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Device list for dashboard integration</a:t>
            </a:r>
            <a:endParaRPr lang="en-US" sz="9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6432"/>
            <a:ext cx="1040487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Module 3 Overview: Real-Time Energy Tracking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1997035"/>
            <a:ext cx="4196358" cy="2395657"/>
          </a:xfrm>
          <a:prstGeom prst="roundRect">
            <a:avLst>
              <a:gd name="adj" fmla="val 22724"/>
            </a:avLst>
          </a:prstGeom>
          <a:solidFill>
            <a:srgbClr val="404245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Meaning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271426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Tracks energy usage per device in real-time, providing granular insights into consumption patterns.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1997035"/>
            <a:ext cx="4196358" cy="2395657"/>
          </a:xfrm>
          <a:prstGeom prst="roundRect">
            <a:avLst>
              <a:gd name="adj" fmla="val 22724"/>
            </a:avLst>
          </a:prstGeom>
          <a:solidFill>
            <a:srgbClr val="404245"/>
          </a:solidFill>
          <a:ln/>
        </p:spPr>
      </p:sp>
      <p:sp>
        <p:nvSpPr>
          <p:cNvPr id="7" name="Text 5"/>
          <p:cNvSpPr/>
          <p:nvPr/>
        </p:nvSpPr>
        <p:spPr>
          <a:xfrm>
            <a:off x="5443776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Problems Addressed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43776" y="271426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Resolves lack of visibility into energy usage and addresses concerns regarding high electricity bills.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1997035"/>
            <a:ext cx="4196358" cy="2395657"/>
          </a:xfrm>
          <a:prstGeom prst="roundRect">
            <a:avLst>
              <a:gd name="adj" fmla="val 22724"/>
            </a:avLst>
          </a:prstGeom>
          <a:solidFill>
            <a:srgbClr val="404245"/>
          </a:solidFill>
          <a:ln/>
        </p:spPr>
      </p:sp>
      <p:sp>
        <p:nvSpPr>
          <p:cNvPr id="10" name="Text 8"/>
          <p:cNvSpPr/>
          <p:nvPr/>
        </p:nvSpPr>
        <p:spPr>
          <a:xfrm>
            <a:off x="9866948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Purpose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66948" y="271426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Enables real-time monitoring of energy consumption and maintains historical usage logs for analysis.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619506"/>
            <a:ext cx="6407944" cy="2633543"/>
          </a:xfrm>
          <a:prstGeom prst="roundRect">
            <a:avLst>
              <a:gd name="adj" fmla="val 20671"/>
            </a:avLst>
          </a:prstGeom>
          <a:solidFill>
            <a:srgbClr val="404245"/>
          </a:solidFill>
          <a:ln/>
        </p:spPr>
      </p:sp>
      <p:sp>
        <p:nvSpPr>
          <p:cNvPr id="13" name="Text 11"/>
          <p:cNvSpPr/>
          <p:nvPr/>
        </p:nvSpPr>
        <p:spPr>
          <a:xfrm>
            <a:off x="1020604" y="4846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Architecture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533673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flows from Smart Devices → Backend Processing → Interactive Energy Dashboard.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19506"/>
            <a:ext cx="6407944" cy="2633543"/>
          </a:xfrm>
          <a:prstGeom prst="roundRect">
            <a:avLst>
              <a:gd name="adj" fmla="val 20671"/>
            </a:avLst>
          </a:prstGeom>
          <a:solidFill>
            <a:srgbClr val="404245"/>
          </a:solidFill>
          <a:ln/>
        </p:spPr>
      </p:sp>
      <p:sp>
        <p:nvSpPr>
          <p:cNvPr id="16" name="Text 14"/>
          <p:cNvSpPr/>
          <p:nvPr/>
        </p:nvSpPr>
        <p:spPr>
          <a:xfrm>
            <a:off x="7655362" y="48463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Main Components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55362" y="5336738"/>
            <a:ext cx="5954316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EnergyTrackingController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EnergyTrackingService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UsageRepository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UsageLog (Model)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88494" y="546616"/>
            <a:ext cx="4447342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Pseudocode: Core Logic Simplification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3188494" y="971669"/>
            <a:ext cx="8253412" cy="292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Simplified pseudocode representing the foundational logic for authentication, device control, and energy tracking, crucial for the Smart Home Energy Management System.</a:t>
            </a:r>
            <a:endParaRPr lang="en-US" sz="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8494" y="1405771"/>
            <a:ext cx="4237196" cy="423719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88494" y="5713928"/>
            <a:ext cx="1495187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Authentication Logic</a:t>
            </a:r>
            <a:endParaRPr lang="en-US" sz="1150" dirty="0"/>
          </a:p>
        </p:txBody>
      </p:sp>
      <p:sp>
        <p:nvSpPr>
          <p:cNvPr id="6" name="Shape 3"/>
          <p:cNvSpPr/>
          <p:nvPr/>
        </p:nvSpPr>
        <p:spPr>
          <a:xfrm>
            <a:off x="3188494" y="5971818"/>
            <a:ext cx="4237196" cy="1640205"/>
          </a:xfrm>
          <a:prstGeom prst="roundRect">
            <a:avLst>
              <a:gd name="adj" fmla="val 1094"/>
            </a:avLst>
          </a:prstGeom>
          <a:solidFill>
            <a:srgbClr val="2E3033"/>
          </a:solidFill>
          <a:ln/>
        </p:spPr>
      </p:sp>
      <p:sp>
        <p:nvSpPr>
          <p:cNvPr id="7" name="Shape 4"/>
          <p:cNvSpPr/>
          <p:nvPr/>
        </p:nvSpPr>
        <p:spPr>
          <a:xfrm>
            <a:off x="3182541" y="5971818"/>
            <a:ext cx="4249103" cy="1640205"/>
          </a:xfrm>
          <a:prstGeom prst="roundRect">
            <a:avLst>
              <a:gd name="adj" fmla="val 1094"/>
            </a:avLst>
          </a:prstGeom>
          <a:solidFill>
            <a:srgbClr val="2E3033"/>
          </a:solidFill>
          <a:ln/>
        </p:spPr>
      </p:sp>
      <p:sp>
        <p:nvSpPr>
          <p:cNvPr id="8" name="Text 5"/>
          <p:cNvSpPr/>
          <p:nvPr/>
        </p:nvSpPr>
        <p:spPr>
          <a:xfrm>
            <a:off x="3302079" y="6061472"/>
            <a:ext cx="4010025" cy="1460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Login &amp; Role Check</a:t>
            </a:r>
            <a:endParaRPr lang="en-US" sz="9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function authenticateUser(username, password):</a:t>
            </a:r>
            <a:endParaRPr lang="en-US" sz="9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user = UserRepository.findByUsername(username)</a:t>
            </a:r>
            <a:endParaRPr lang="en-US" sz="9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if user and user.password == password:</a:t>
            </a:r>
            <a:endParaRPr lang="en-US" sz="9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user.hasRole('HOME_OWNER') or user.hasRole('FAMILY_MEMBER'):</a:t>
            </a:r>
            <a:endParaRPr lang="en-US" sz="9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return "Login Success", user.role</a:t>
            </a:r>
            <a:endParaRPr lang="en-US" sz="9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else:</a:t>
            </a:r>
            <a:endParaRPr lang="en-US" sz="9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return "Unauthorized Role"</a:t>
            </a:r>
            <a:endParaRPr lang="en-US" sz="9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else:</a:t>
            </a:r>
            <a:endParaRPr lang="en-US" sz="900" dirty="0"/>
          </a:p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return "Invalid Credentials"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7725013" y="1397794"/>
            <a:ext cx="1636157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Device &amp; Energy Logic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7725013" y="1655683"/>
            <a:ext cx="3724394" cy="2516743"/>
          </a:xfrm>
          <a:prstGeom prst="roundRect">
            <a:avLst>
              <a:gd name="adj" fmla="val 713"/>
            </a:avLst>
          </a:prstGeom>
          <a:solidFill>
            <a:srgbClr val="2E3033"/>
          </a:solidFill>
          <a:ln/>
        </p:spPr>
      </p:sp>
      <p:sp>
        <p:nvSpPr>
          <p:cNvPr id="11" name="Shape 8"/>
          <p:cNvSpPr/>
          <p:nvPr/>
        </p:nvSpPr>
        <p:spPr>
          <a:xfrm>
            <a:off x="7719060" y="1655683"/>
            <a:ext cx="3736300" cy="2516743"/>
          </a:xfrm>
          <a:prstGeom prst="roundRect">
            <a:avLst>
              <a:gd name="adj" fmla="val 713"/>
            </a:avLst>
          </a:prstGeom>
          <a:solidFill>
            <a:srgbClr val="2E3033"/>
          </a:solidFill>
          <a:ln/>
        </p:spPr>
      </p:sp>
      <p:sp>
        <p:nvSpPr>
          <p:cNvPr id="12" name="Text 9"/>
          <p:cNvSpPr/>
          <p:nvPr/>
        </p:nvSpPr>
        <p:spPr>
          <a:xfrm>
            <a:off x="7838599" y="1745337"/>
            <a:ext cx="3497223" cy="2337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50"/>
              </a:lnSpc>
              <a:buNone/>
            </a:pPr>
            <a:r>
              <a:rPr lang="en-US" sz="90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Device ON/OFF Control
function controlDevice(deviceId, state, userId):
  if AuthenticationService.isAuthorized(userId, deviceId):
    device = DeviceRepository.findById(deviceId)
    device.setState(state)
    EnergyTrackingService.recordUsage(deviceId, state, timestamp)
    return "Device State Updated"
  else:
    return "Unauthorized Access"
// Energy Usage Recording
function recordUsage(deviceId, state, timestamp):
  usageLog = new UsageLog(deviceId, state, timestamp)
  UsageRepository.save(usageLog)
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815" y="765810"/>
            <a:ext cx="6837045" cy="4376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Integrated System Flow: Modules 1, 2 &amp; 3</a:t>
            </a:r>
            <a:endParaRPr lang="en-US" sz="2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15" y="1406247"/>
            <a:ext cx="7918371" cy="34145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45629" y="4173306"/>
            <a:ext cx="179641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Energy Tracking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145629" y="3382883"/>
            <a:ext cx="1872140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Smart Device Control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1145629" y="2600444"/>
            <a:ext cx="179641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Authentication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1145629" y="1810020"/>
            <a:ext cx="1796416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User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12815" y="4972883"/>
            <a:ext cx="7918371" cy="2490907"/>
          </a:xfrm>
          <a:prstGeom prst="roundRect">
            <a:avLst>
              <a:gd name="adj" fmla="val 1054"/>
            </a:avLst>
          </a:prstGeom>
          <a:solidFill>
            <a:srgbClr val="404245"/>
          </a:solidFill>
          <a:ln/>
        </p:spPr>
      </p:sp>
      <p:sp>
        <p:nvSpPr>
          <p:cNvPr id="10" name="Shape 6"/>
          <p:cNvSpPr/>
          <p:nvPr/>
        </p:nvSpPr>
        <p:spPr>
          <a:xfrm>
            <a:off x="612815" y="4972883"/>
            <a:ext cx="3959185" cy="1369576"/>
          </a:xfrm>
          <a:prstGeom prst="roundRect">
            <a:avLst>
              <a:gd name="adj" fmla="val 1918"/>
            </a:avLst>
          </a:prstGeom>
          <a:solidFill>
            <a:srgbClr val="404245"/>
          </a:solidFill>
          <a:ln/>
        </p:spPr>
      </p:sp>
      <p:sp>
        <p:nvSpPr>
          <p:cNvPr id="11" name="Text 7"/>
          <p:cNvSpPr/>
          <p:nvPr/>
        </p:nvSpPr>
        <p:spPr>
          <a:xfrm>
            <a:off x="747951" y="5108019"/>
            <a:ext cx="218872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Secure Access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747951" y="5462588"/>
            <a:ext cx="3486150" cy="744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 authentication is the gateway, ensuring only authorized individuals can access and manage smart home devices.</a:t>
            </a:r>
            <a:endParaRPr lang="en-US" sz="1350" dirty="0"/>
          </a:p>
        </p:txBody>
      </p:sp>
      <p:sp>
        <p:nvSpPr>
          <p:cNvPr id="13" name="Shape 9"/>
          <p:cNvSpPr/>
          <p:nvPr/>
        </p:nvSpPr>
        <p:spPr>
          <a:xfrm>
            <a:off x="4572000" y="4972883"/>
            <a:ext cx="3959185" cy="1369576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14" name="Shape 10"/>
          <p:cNvSpPr/>
          <p:nvPr/>
        </p:nvSpPr>
        <p:spPr>
          <a:xfrm>
            <a:off x="4572000" y="4972883"/>
            <a:ext cx="22860" cy="1369576"/>
          </a:xfrm>
          <a:prstGeom prst="roundRect">
            <a:avLst>
              <a:gd name="adj" fmla="val 114899"/>
            </a:avLst>
          </a:prstGeom>
          <a:solidFill>
            <a:srgbClr val="595B5E"/>
          </a:solidFill>
          <a:ln/>
        </p:spPr>
      </p:sp>
      <p:sp>
        <p:nvSpPr>
          <p:cNvPr id="15" name="Text 11"/>
          <p:cNvSpPr/>
          <p:nvPr/>
        </p:nvSpPr>
        <p:spPr>
          <a:xfrm>
            <a:off x="4909899" y="5108019"/>
            <a:ext cx="218872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Device Interaction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4909899" y="5462588"/>
            <a:ext cx="3486150" cy="744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Authenticated users can effortlessly control various smart devices, from lighting to climate control.</a:t>
            </a:r>
            <a:endParaRPr lang="en-US" sz="1350" dirty="0"/>
          </a:p>
        </p:txBody>
      </p:sp>
      <p:sp>
        <p:nvSpPr>
          <p:cNvPr id="17" name="Shape 13"/>
          <p:cNvSpPr/>
          <p:nvPr/>
        </p:nvSpPr>
        <p:spPr>
          <a:xfrm>
            <a:off x="4353163" y="5438775"/>
            <a:ext cx="437674" cy="437674"/>
          </a:xfrm>
          <a:prstGeom prst="roundRect">
            <a:avLst>
              <a:gd name="adj" fmla="val 6001"/>
            </a:avLst>
          </a:prstGeom>
          <a:solidFill>
            <a:srgbClr val="212326"/>
          </a:solidFill>
          <a:ln w="22860">
            <a:solidFill>
              <a:srgbClr val="595B5E"/>
            </a:solidFill>
            <a:prstDash val="solid"/>
          </a:ln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2582" y="5548074"/>
            <a:ext cx="218837" cy="218837"/>
          </a:xfrm>
          <a:prstGeom prst="rect">
            <a:avLst/>
          </a:prstGeom>
        </p:spPr>
      </p:pic>
      <p:sp>
        <p:nvSpPr>
          <p:cNvPr id="19" name="Shape 14"/>
          <p:cNvSpPr/>
          <p:nvPr/>
        </p:nvSpPr>
        <p:spPr>
          <a:xfrm>
            <a:off x="612815" y="6342459"/>
            <a:ext cx="7918371" cy="1121331"/>
          </a:xfrm>
          <a:prstGeom prst="rect">
            <a:avLst/>
          </a:prstGeom>
          <a:solidFill>
            <a:srgbClr val="404245"/>
          </a:solidFill>
          <a:ln/>
        </p:spPr>
      </p:sp>
      <p:sp>
        <p:nvSpPr>
          <p:cNvPr id="20" name="Shape 15"/>
          <p:cNvSpPr/>
          <p:nvPr/>
        </p:nvSpPr>
        <p:spPr>
          <a:xfrm>
            <a:off x="612815" y="6342459"/>
            <a:ext cx="7918371" cy="22860"/>
          </a:xfrm>
          <a:prstGeom prst="roundRect">
            <a:avLst>
              <a:gd name="adj" fmla="val 114899"/>
            </a:avLst>
          </a:prstGeom>
          <a:solidFill>
            <a:srgbClr val="595B5E"/>
          </a:solidFill>
          <a:ln/>
        </p:spPr>
      </p:sp>
      <p:sp>
        <p:nvSpPr>
          <p:cNvPr id="21" name="Text 16"/>
          <p:cNvSpPr/>
          <p:nvPr/>
        </p:nvSpPr>
        <p:spPr>
          <a:xfrm>
            <a:off x="747951" y="6477595"/>
            <a:ext cx="2188726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Actionable Data</a:t>
            </a:r>
            <a:endParaRPr lang="en-US" sz="1700" dirty="0"/>
          </a:p>
        </p:txBody>
      </p:sp>
      <p:sp>
        <p:nvSpPr>
          <p:cNvPr id="22" name="Text 17"/>
          <p:cNvSpPr/>
          <p:nvPr/>
        </p:nvSpPr>
        <p:spPr>
          <a:xfrm>
            <a:off x="747951" y="6832163"/>
            <a:ext cx="7445335" cy="496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Every device action generates valuable energy data, empowering users with insights for optimization and savings.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39209"/>
            <a:ext cx="45827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Implementation: Module 1 Code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402449" y="736044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Authentication Module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underpins the system's security, implementing robust role-based access control and a secure login mechanism.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402449" y="999530"/>
            <a:ext cx="4584621" cy="442198"/>
          </a:xfrm>
          <a:prstGeom prst="roundRect">
            <a:avLst>
              <a:gd name="adj" fmla="val 3847"/>
            </a:avLst>
          </a:prstGeom>
          <a:solidFill>
            <a:srgbClr val="2E3033"/>
          </a:solidFill>
          <a:ln/>
        </p:spPr>
      </p:sp>
      <p:sp>
        <p:nvSpPr>
          <p:cNvPr id="5" name="Shape 3"/>
          <p:cNvSpPr/>
          <p:nvPr/>
        </p:nvSpPr>
        <p:spPr>
          <a:xfrm>
            <a:off x="3396853" y="999530"/>
            <a:ext cx="4595813" cy="442198"/>
          </a:xfrm>
          <a:prstGeom prst="roundRect">
            <a:avLst>
              <a:gd name="adj" fmla="val 3847"/>
            </a:avLst>
          </a:prstGeom>
          <a:solidFill>
            <a:srgbClr val="2E3033"/>
          </a:solidFill>
          <a:ln/>
        </p:spPr>
      </p:sp>
      <p:sp>
        <p:nvSpPr>
          <p:cNvPr id="6" name="Text 4"/>
          <p:cNvSpPr/>
          <p:nvPr/>
        </p:nvSpPr>
        <p:spPr>
          <a:xfrm>
            <a:off x="3510201" y="1084540"/>
            <a:ext cx="4369118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SmartHomeAuthSystem: Role-Based Access Control
</a:t>
            </a:r>
            <a:endParaRPr lang="en-US" sz="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449" y="1505426"/>
            <a:ext cx="3748564" cy="4440555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49" y="5970202"/>
            <a:ext cx="3659505" cy="1816894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91" y="999530"/>
            <a:ext cx="2964180" cy="29641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71391" y="402740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Key Aspects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8271391" y="4261247"/>
            <a:ext cx="2964180" cy="816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Role-based Access: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Differentiates user privileges based on defined roles.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Secure Authentication: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Ensures validated user access through robust login flows.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User Management: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Provides the foundation for managing user profiles and permissions effectively.</a:t>
            </a:r>
            <a:endParaRPr lang="en-US" sz="850" dirty="0"/>
          </a:p>
        </p:txBody>
      </p:sp>
      <p:sp>
        <p:nvSpPr>
          <p:cNvPr id="12" name="Text 7"/>
          <p:cNvSpPr/>
          <p:nvPr/>
        </p:nvSpPr>
        <p:spPr>
          <a:xfrm>
            <a:off x="8271391" y="5128788"/>
            <a:ext cx="296418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OUTPUT:</a:t>
            </a:r>
            <a:endParaRPr lang="en-US" sz="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91" y="5328575"/>
            <a:ext cx="2964180" cy="14820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271391" y="6874363"/>
            <a:ext cx="296418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11825"/>
            <a:ext cx="464343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Implementation: Module 2 Code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402449" y="708660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Smart Device Management Module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provides a flexible and extensible framework for controlling diverse smart home devices.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402449" y="972145"/>
            <a:ext cx="4098488" cy="306110"/>
          </a:xfrm>
          <a:prstGeom prst="roundRect">
            <a:avLst>
              <a:gd name="adj" fmla="val 5558"/>
            </a:avLst>
          </a:prstGeom>
          <a:solidFill>
            <a:srgbClr val="2E3033"/>
          </a:solidFill>
          <a:ln/>
        </p:spPr>
      </p:sp>
      <p:sp>
        <p:nvSpPr>
          <p:cNvPr id="5" name="Shape 3"/>
          <p:cNvSpPr/>
          <p:nvPr/>
        </p:nvSpPr>
        <p:spPr>
          <a:xfrm>
            <a:off x="3396853" y="972145"/>
            <a:ext cx="4109680" cy="306110"/>
          </a:xfrm>
          <a:prstGeom prst="roundRect">
            <a:avLst>
              <a:gd name="adj" fmla="val 5558"/>
            </a:avLst>
          </a:prstGeom>
          <a:solidFill>
            <a:srgbClr val="2E3033"/>
          </a:solidFill>
          <a:ln/>
        </p:spPr>
      </p:sp>
      <p:sp>
        <p:nvSpPr>
          <p:cNvPr id="6" name="Text 4"/>
          <p:cNvSpPr/>
          <p:nvPr/>
        </p:nvSpPr>
        <p:spPr>
          <a:xfrm>
            <a:off x="3510201" y="1057156"/>
            <a:ext cx="3882985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Smart Device Management</a:t>
            </a:r>
            <a:endParaRPr lang="en-US" sz="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449" y="1341953"/>
            <a:ext cx="3392210" cy="3226118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49" y="4592292"/>
            <a:ext cx="3392210" cy="2770108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259" y="972145"/>
            <a:ext cx="1610082" cy="161008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85259" y="264592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Device Control</a:t>
            </a:r>
            <a:endParaRPr lang="en-US" sz="1100" dirty="0"/>
          </a:p>
        </p:txBody>
      </p:sp>
      <p:sp>
        <p:nvSpPr>
          <p:cNvPr id="11" name="Text 6"/>
          <p:cNvSpPr/>
          <p:nvPr/>
        </p:nvSpPr>
        <p:spPr>
          <a:xfrm>
            <a:off x="7785259" y="2879765"/>
            <a:ext cx="3450312" cy="816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Unified Interface: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Standardized control through the 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SmartDevice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interface.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Centralized Management: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HomeGateway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acts as the hub for all device interactions.</a:t>
            </a:r>
            <a:endParaRPr lang="en-US" sz="850" dirty="0"/>
          </a:p>
          <a:p>
            <a:pPr algn="l" marL="342900" indent="-342900">
              <a:lnSpc>
                <a:spcPts val="1050"/>
              </a:lnSpc>
              <a:buSzPct val="100000"/>
              <a:buChar char="•"/>
            </a:pPr>
            <a:r>
              <a:rPr lang="en-US" sz="850" b="1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Extensible Design: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Easily integrate new device types with minimal code changes.</a:t>
            </a:r>
            <a:endParaRPr lang="en-US" sz="8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259" y="3760045"/>
            <a:ext cx="3450312" cy="275367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785259" y="6577421"/>
            <a:ext cx="345031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endParaRPr lang="en-US" sz="850" dirty="0"/>
          </a:p>
        </p:txBody>
      </p:sp>
      <p:sp>
        <p:nvSpPr>
          <p:cNvPr id="14" name="Text 8"/>
          <p:cNvSpPr/>
          <p:nvPr/>
        </p:nvSpPr>
        <p:spPr>
          <a:xfrm>
            <a:off x="7785259" y="6764468"/>
            <a:ext cx="345031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OUTPUT:</a:t>
            </a:r>
            <a:endParaRPr lang="en-US" sz="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4940" y="7062839"/>
            <a:ext cx="2830949" cy="136088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785259" y="8586005"/>
            <a:ext cx="345031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02449" y="311825"/>
            <a:ext cx="464510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Technical Implementation: Module 3 Code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402449" y="708660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The 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84482D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Energy Tracking Module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provides critical insights and proactive alerts for efficient energy usage.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402449" y="972145"/>
            <a:ext cx="4584621" cy="306110"/>
          </a:xfrm>
          <a:prstGeom prst="roundRect">
            <a:avLst>
              <a:gd name="adj" fmla="val 5558"/>
            </a:avLst>
          </a:prstGeom>
          <a:solidFill>
            <a:srgbClr val="2E3033"/>
          </a:solidFill>
          <a:ln/>
        </p:spPr>
      </p:sp>
      <p:sp>
        <p:nvSpPr>
          <p:cNvPr id="5" name="Shape 3"/>
          <p:cNvSpPr/>
          <p:nvPr/>
        </p:nvSpPr>
        <p:spPr>
          <a:xfrm>
            <a:off x="3396853" y="972145"/>
            <a:ext cx="4595813" cy="306110"/>
          </a:xfrm>
          <a:prstGeom prst="roundRect">
            <a:avLst>
              <a:gd name="adj" fmla="val 5558"/>
            </a:avLst>
          </a:prstGeom>
          <a:solidFill>
            <a:srgbClr val="2E3033"/>
          </a:solidFill>
          <a:ln/>
        </p:spPr>
      </p:sp>
      <p:sp>
        <p:nvSpPr>
          <p:cNvPr id="6" name="Text 4"/>
          <p:cNvSpPr/>
          <p:nvPr/>
        </p:nvSpPr>
        <p:spPr>
          <a:xfrm>
            <a:off x="3510201" y="1057156"/>
            <a:ext cx="4369118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BDA189"/>
                </a:solidFill>
                <a:highlight>
                  <a:srgbClr val="2E303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// Mobile Data / Data Usage Alert System</a:t>
            </a:r>
            <a:endParaRPr lang="en-US" sz="8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449" y="1341953"/>
            <a:ext cx="3799523" cy="3607594"/>
          </a:xfrm>
          <a:prstGeom prst="rect">
            <a:avLst/>
          </a:prstGeom>
        </p:spPr>
      </p:pic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49" y="5013246"/>
            <a:ext cx="4372928" cy="3452336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391" y="972145"/>
            <a:ext cx="2964180" cy="29641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71391" y="400002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F2D4BA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Output:</a:t>
            </a:r>
            <a:endParaRPr lang="en-US" sz="11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391" y="4240887"/>
            <a:ext cx="2964180" cy="25247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271391" y="6829306"/>
            <a:ext cx="296418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2026-02-02T15:06:05Z</dcterms:created>
  <dcterms:modified xsi:type="dcterms:W3CDTF">2026-02-02T15:06:05Z</dcterms:modified>
</cp:coreProperties>
</file>